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2" r:id="rId4"/>
    <p:sldId id="273" r:id="rId5"/>
    <p:sldId id="271" r:id="rId6"/>
    <p:sldId id="270" r:id="rId7"/>
    <p:sldId id="274" r:id="rId8"/>
    <p:sldId id="275" r:id="rId9"/>
    <p:sldId id="276" r:id="rId10"/>
    <p:sldId id="279" r:id="rId11"/>
    <p:sldId id="280" r:id="rId12"/>
    <p:sldId id="281" r:id="rId13"/>
    <p:sldId id="283" r:id="rId14"/>
    <p:sldId id="282" r:id="rId15"/>
    <p:sldId id="284" r:id="rId16"/>
    <p:sldId id="285" r:id="rId17"/>
    <p:sldId id="277" r:id="rId18"/>
    <p:sldId id="278" r:id="rId19"/>
    <p:sldId id="269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(Short) introduction to machine learning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(Short) Introduction to Machine Learning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CCA8-649A-4FA8-9543-87EA1A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C3D9C0-06DD-40A9-9862-C02A6DDB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1261F-FA76-41E9-B662-5DABAE7A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614" y="2562937"/>
            <a:ext cx="3582186" cy="358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00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4022-10C4-4753-876F-C07684A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32616F-CCCE-4396-9357-0F7A3680C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ground truth, no labels; what can we optimize?</a:t>
            </a:r>
          </a:p>
        </p:txBody>
      </p:sp>
      <p:pic>
        <p:nvPicPr>
          <p:cNvPr id="4100" name="Picture 4" descr="Brainstorm - MtG Art">
            <a:extLst>
              <a:ext uri="{FF2B5EF4-FFF2-40B4-BE49-F238E27FC236}">
                <a16:creationId xmlns:a16="http://schemas.microsoft.com/office/drawing/2014/main" id="{1C96E0F6-7124-4A45-A953-ED5006B1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93" y="3291900"/>
            <a:ext cx="4148007" cy="2997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A652-84C5-46E7-A2D7-C95C91C9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60048-178E-4760-A8DE-A044DF75F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AEA6D-4845-4D3E-93CB-E52EBC9C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6C594-24D8-4287-85C8-EBAA89B6D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9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State-of-the-art algorithms</a:t>
            </a:r>
          </a:p>
          <a:p>
            <a:pPr lvl="1"/>
            <a:r>
              <a:rPr lang="en-US" dirty="0"/>
              <a:t>Hierarchical agglomerative 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Hierarchical DBSCAN</a:t>
            </a:r>
          </a:p>
        </p:txBody>
      </p:sp>
    </p:spTree>
    <p:extLst>
      <p:ext uri="{BB962C8B-B14F-4D97-AF65-F5344CB8AC3E}">
        <p14:creationId xmlns:p14="http://schemas.microsoft.com/office/powerpoint/2010/main" val="22229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 find </a:t>
            </a:r>
            <a:r>
              <a:rPr lang="en-US" i="1" dirty="0"/>
              <a:t>correlations</a:t>
            </a:r>
            <a:r>
              <a:rPr lang="en-US" dirty="0"/>
              <a:t> not causal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25148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Black-box effect</a:t>
            </a:r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319A94C2-641A-4F89-9EF9-A19E34576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C583C-6756-42EF-B5BF-8EECF7F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F7C89-904A-4A45-B5AD-731E40A32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r>
              <a:rPr lang="en-US" dirty="0"/>
              <a:t>Ethical implications</a:t>
            </a:r>
          </a:p>
          <a:p>
            <a:r>
              <a:rPr lang="en-US" dirty="0"/>
              <a:t>Bias in the data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Unintended consequences</a:t>
            </a:r>
          </a:p>
          <a:p>
            <a:r>
              <a:rPr lang="en-US" dirty="0"/>
              <a:t>Further reading (divulgation)</a:t>
            </a:r>
          </a:p>
          <a:p>
            <a:pPr lvl="1"/>
            <a:r>
              <a:rPr lang="en-US" dirty="0">
                <a:hlinkClick r:id="rId2"/>
              </a:rPr>
              <a:t>https://callingbullshit.org/</a:t>
            </a:r>
            <a:endParaRPr lang="en-US" dirty="0"/>
          </a:p>
          <a:p>
            <a:pPr lvl="1"/>
            <a:r>
              <a:rPr lang="en-US" dirty="0"/>
              <a:t>Weapons of Math Destruction</a:t>
            </a:r>
          </a:p>
          <a:p>
            <a:pPr lvl="1"/>
            <a:r>
              <a:rPr lang="en-US" dirty="0"/>
              <a:t>The Age of Surveillance Capitalism</a:t>
            </a:r>
          </a:p>
          <a:p>
            <a:pPr lvl="1"/>
            <a:r>
              <a:rPr lang="en-US" dirty="0"/>
              <a:t>Toxic Data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8330D-7050-403D-9E59-DEBBC1FC1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"/>
          <a:stretch/>
        </p:blipFill>
        <p:spPr>
          <a:xfrm>
            <a:off x="9432110" y="1139059"/>
            <a:ext cx="1705142" cy="26410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111B3-D3B7-48FF-A57E-F8AEBAF1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17" y="3780120"/>
            <a:ext cx="1705142" cy="26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2B8619-41F1-4DBF-84E6-E85E0A86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45" y="3811770"/>
            <a:ext cx="1683101" cy="2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xic Data">
            <a:extLst>
              <a:ext uri="{FF2B5EF4-FFF2-40B4-BE49-F238E27FC236}">
                <a16:creationId xmlns:a16="http://schemas.microsoft.com/office/drawing/2014/main" id="{155A6A9F-089D-4CE3-94BC-F23367C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0" y="1252432"/>
            <a:ext cx="1591549" cy="24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45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3809A-8CA0-4EB5-A840-2E61A4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 (July 2023)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04401-0909-4FFB-A00B-8CC759557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ML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all the algorithms</a:t>
            </a:r>
            <a:r>
              <a:rPr lang="en-US" dirty="0"/>
              <a:t> with default values, pick the best</a:t>
            </a:r>
          </a:p>
          <a:p>
            <a:pPr lvl="1"/>
            <a:r>
              <a:rPr lang="en-US" dirty="0"/>
              <a:t>Or run “</a:t>
            </a:r>
            <a:r>
              <a:rPr lang="en-US" dirty="0" err="1"/>
              <a:t>AutoML</a:t>
            </a:r>
            <a:r>
              <a:rPr lang="en-US" dirty="0"/>
              <a:t>” approaches (next class)</a:t>
            </a:r>
          </a:p>
          <a:p>
            <a:r>
              <a:rPr lang="en-US" dirty="0"/>
              <a:t>If you do not have the time to do that</a:t>
            </a:r>
          </a:p>
          <a:p>
            <a:pPr lvl="1"/>
            <a:r>
              <a:rPr lang="en-US" dirty="0"/>
              <a:t>For images: a convolutional neural network (CNN)</a:t>
            </a:r>
          </a:p>
          <a:p>
            <a:pPr lvl="1"/>
            <a:r>
              <a:rPr lang="en-US" dirty="0"/>
              <a:t>For text: transformer neural networks</a:t>
            </a:r>
          </a:p>
          <a:p>
            <a:pPr lvl="1"/>
            <a:r>
              <a:rPr lang="en-US" dirty="0"/>
              <a:t>For tabular data: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or Random Forest</a:t>
            </a:r>
          </a:p>
          <a:p>
            <a:pPr lvl="1"/>
            <a:r>
              <a:rPr lang="en-US" dirty="0"/>
              <a:t>For time series: …nothing really works better than other systems</a:t>
            </a:r>
          </a:p>
        </p:txBody>
      </p:sp>
    </p:spTree>
    <p:extLst>
      <p:ext uri="{BB962C8B-B14F-4D97-AF65-F5344CB8AC3E}">
        <p14:creationId xmlns:p14="http://schemas.microsoft.com/office/powerpoint/2010/main" val="404943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Kochenderfer</a:t>
            </a:r>
            <a:r>
              <a:rPr lang="en-US" dirty="0"/>
              <a:t> &amp; Wheeler, </a:t>
            </a:r>
            <a:r>
              <a:rPr lang="en-US" i="1" dirty="0"/>
              <a:t>Algorithms for Optimization</a:t>
            </a:r>
            <a:r>
              <a:rPr lang="en-US" dirty="0"/>
              <a:t>, MIT Press, 2019</a:t>
            </a:r>
            <a:br>
              <a:rPr lang="en-US" dirty="0"/>
            </a:br>
            <a:r>
              <a:rPr lang="en-US" dirty="0"/>
              <a:t>- De Jong, </a:t>
            </a:r>
            <a:r>
              <a:rPr lang="en-US" i="1" dirty="0"/>
              <a:t>Evolutionary Computation: A Unified Approach</a:t>
            </a:r>
            <a:r>
              <a:rPr lang="en-US" dirty="0"/>
              <a:t>, 2016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machine learning</a:t>
            </a:r>
          </a:p>
          <a:p>
            <a:r>
              <a:rPr lang="it-IT" dirty="0"/>
              <a:t>ML as optimization</a:t>
            </a:r>
          </a:p>
          <a:p>
            <a:r>
              <a:rPr lang="it-IT" dirty="0"/>
              <a:t>Supervised ML</a:t>
            </a:r>
          </a:p>
          <a:p>
            <a:r>
              <a:rPr lang="it-IT" dirty="0"/>
              <a:t>Unsupervised ML</a:t>
            </a:r>
          </a:p>
          <a:p>
            <a:r>
              <a:rPr lang="en-US" dirty="0"/>
              <a:t>Fighting overfitting</a:t>
            </a:r>
          </a:p>
        </p:txBody>
      </p:sp>
      <p:pic>
        <p:nvPicPr>
          <p:cNvPr id="6" name="Picture 2" descr="Risultati immagini per machine learning">
            <a:extLst>
              <a:ext uri="{FF2B5EF4-FFF2-40B4-BE49-F238E27FC236}">
                <a16:creationId xmlns:a16="http://schemas.microsoft.com/office/drawing/2014/main" id="{40EA7C6F-A817-427C-B300-8102F959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441543"/>
            <a:ext cx="5506879" cy="3153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F59C-468F-45B7-8590-1E54FBF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as optimization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20115-7A3D-4E1B-A396-6F1EBC385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 task directly from examples</a:t>
            </a:r>
          </a:p>
          <a:p>
            <a:pPr lvl="1"/>
            <a:r>
              <a:rPr lang="en-US" dirty="0"/>
              <a:t>No need for symbols, just large quantities of data</a:t>
            </a:r>
          </a:p>
          <a:p>
            <a:pPr lvl="1"/>
            <a:r>
              <a:rPr lang="en-US" i="1" dirty="0"/>
              <a:t>Samples</a:t>
            </a:r>
            <a:r>
              <a:rPr lang="en-US" dirty="0"/>
              <a:t> (rows) and </a:t>
            </a:r>
            <a:r>
              <a:rPr lang="en-US" i="1" dirty="0"/>
              <a:t>features</a:t>
            </a:r>
            <a:r>
              <a:rPr lang="en-US" dirty="0"/>
              <a:t> (columns)</a:t>
            </a:r>
          </a:p>
          <a:p>
            <a:r>
              <a:rPr lang="en-US" dirty="0"/>
              <a:t>“Dirty secret” of ML: it’s mostly optimization</a:t>
            </a:r>
          </a:p>
          <a:p>
            <a:pPr lvl="1"/>
            <a:r>
              <a:rPr lang="en-US" dirty="0"/>
              <a:t>Restate </a:t>
            </a:r>
            <a:r>
              <a:rPr lang="en-US" b="1" dirty="0">
                <a:solidFill>
                  <a:schemeClr val="accent6"/>
                </a:solidFill>
              </a:rPr>
              <a:t>learning task</a:t>
            </a:r>
            <a:r>
              <a:rPr lang="en-US" dirty="0"/>
              <a:t> 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optimization task</a:t>
            </a:r>
          </a:p>
          <a:p>
            <a:pPr lvl="1"/>
            <a:r>
              <a:rPr lang="en-US" dirty="0"/>
              <a:t>Solve it relying on available (training) data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0CB01FE-A5F1-4833-8EA9-33F01EEEFDFA}"/>
              </a:ext>
            </a:extLst>
          </p:cNvPr>
          <p:cNvGrpSpPr/>
          <p:nvPr/>
        </p:nvGrpSpPr>
        <p:grpSpPr>
          <a:xfrm>
            <a:off x="2552700" y="4536355"/>
            <a:ext cx="7086600" cy="1752600"/>
            <a:chOff x="762000" y="3429000"/>
            <a:chExt cx="7086600" cy="1752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93204C-1BD6-44B0-91C0-CC5BB531DC26}"/>
                </a:ext>
              </a:extLst>
            </p:cNvPr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Learning</a:t>
              </a:r>
              <a:br>
                <a:rPr lang="en-US" sz="3000" b="1" dirty="0"/>
              </a:br>
              <a:r>
                <a:rPr lang="en-US" sz="3000" b="1" dirty="0"/>
                <a:t>Task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4DD3D-AFE3-45F9-BC75-A740E93197D2}"/>
                </a:ext>
              </a:extLst>
            </p:cNvPr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Optimization</a:t>
              </a:r>
              <a:r>
                <a:rPr lang="en-US" sz="2800" b="1" dirty="0"/>
                <a:t> </a:t>
              </a:r>
              <a:r>
                <a:rPr lang="en-US" sz="3000" b="1" dirty="0"/>
                <a:t>Task</a:t>
              </a:r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555CD8DC-DB17-4B15-A0E0-339DC7ABB8D8}"/>
                </a:ext>
              </a:extLst>
            </p:cNvPr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2985-D376-45DE-8C8B-1DCAC62D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4D246-5D61-47D2-AB0F-523C5DE2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“restating” the problem mean?</a:t>
            </a:r>
          </a:p>
          <a:p>
            <a:pPr lvl="1"/>
            <a:r>
              <a:rPr lang="en-US" dirty="0"/>
              <a:t>Variables to optimize: </a:t>
            </a:r>
            <a:r>
              <a:rPr lang="en-US" b="1" dirty="0"/>
              <a:t>parameters</a:t>
            </a:r>
            <a:r>
              <a:rPr lang="en-US" dirty="0"/>
              <a:t> of the model</a:t>
            </a:r>
          </a:p>
          <a:p>
            <a:pPr lvl="1"/>
            <a:r>
              <a:rPr lang="en-US" dirty="0"/>
              <a:t>Create an </a:t>
            </a:r>
            <a:r>
              <a:rPr lang="en-US" b="1" dirty="0"/>
              <a:t>objective function </a:t>
            </a:r>
            <a:r>
              <a:rPr lang="en-US" dirty="0"/>
              <a:t>related to your learning problem</a:t>
            </a:r>
          </a:p>
          <a:p>
            <a:pPr lvl="1"/>
            <a:r>
              <a:rPr lang="en-US" b="1" dirty="0"/>
              <a:t>Optimizing</a:t>
            </a:r>
            <a:r>
              <a:rPr lang="en-US" dirty="0"/>
              <a:t> the objective function also solves your problem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b="1" dirty="0"/>
              <a:t>Supervised</a:t>
            </a:r>
            <a:r>
              <a:rPr lang="en-US" dirty="0"/>
              <a:t>: we have labeled data (correct answers, ground truth)</a:t>
            </a:r>
          </a:p>
          <a:p>
            <a:pPr lvl="2"/>
            <a:r>
              <a:rPr lang="en-US" dirty="0"/>
              <a:t>Most common tasks: classification, regression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we do not have labeled data</a:t>
            </a:r>
          </a:p>
          <a:p>
            <a:pPr lvl="2"/>
            <a:r>
              <a:rPr lang="en-US" dirty="0"/>
              <a:t>Most common tasks: clustering,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6437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6FA3F-297C-4341-A8FA-B7F3EEA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18805-B552-46ED-93AD-36FAA079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construct our objective function for ML?</a:t>
            </a:r>
          </a:p>
        </p:txBody>
      </p:sp>
      <p:pic>
        <p:nvPicPr>
          <p:cNvPr id="1026" name="Picture 2" descr="Brainstorm Art Card} | Art Series: Strixhaven | Star City Games">
            <a:extLst>
              <a:ext uri="{FF2B5EF4-FFF2-40B4-BE49-F238E27FC236}">
                <a16:creationId xmlns:a16="http://schemas.microsoft.com/office/drawing/2014/main" id="{FD0DD615-1C7B-45BB-BB5A-8133D693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r="19307" b="52852"/>
          <a:stretch/>
        </p:blipFill>
        <p:spPr bwMode="auto">
          <a:xfrm>
            <a:off x="8135333" y="2764026"/>
            <a:ext cx="3218468" cy="333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R1 is usually used as a metric of quality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During training, often treated as continuous optimization</a:t>
            </a:r>
          </a:p>
          <a:p>
            <a:pPr lvl="1"/>
            <a:r>
              <a:rPr lang="en-US" dirty="0"/>
              <a:t>E.g. interpret continuous output as probability</a:t>
            </a:r>
          </a:p>
          <a:p>
            <a:pPr lvl="1"/>
            <a:r>
              <a:rPr lang="en-US" b="1" dirty="0"/>
              <a:t>Accuracy</a:t>
            </a:r>
            <a:r>
              <a:rPr lang="en-US" dirty="0"/>
              <a:t>: % of correct answers</a:t>
            </a:r>
          </a:p>
          <a:p>
            <a:pPr lvl="1"/>
            <a:r>
              <a:rPr lang="en-US" b="1" dirty="0"/>
              <a:t>F1</a:t>
            </a:r>
            <a:r>
              <a:rPr lang="en-US" dirty="0"/>
              <a:t> and </a:t>
            </a:r>
            <a:r>
              <a:rPr lang="en-US" b="1" dirty="0"/>
              <a:t>Matthew’s Correlation Coefficient</a:t>
            </a:r>
            <a:r>
              <a:rPr lang="en-US" dirty="0"/>
              <a:t> are better</a:t>
            </a:r>
          </a:p>
        </p:txBody>
      </p:sp>
    </p:spTree>
    <p:extLst>
      <p:ext uri="{BB962C8B-B14F-4D97-AF65-F5344CB8AC3E}">
        <p14:creationId xmlns:p14="http://schemas.microsoft.com/office/powerpoint/2010/main" val="3920830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Grand écran</PresentationFormat>
  <Paragraphs>85</Paragraphs>
  <Slides>19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(Short) Introduction to Machine Learning</vt:lpstr>
      <vt:lpstr>Outline</vt:lpstr>
      <vt:lpstr>Machine learning (more proper definition)</vt:lpstr>
      <vt:lpstr>Machine learning (more proper definition)</vt:lpstr>
      <vt:lpstr>Machine learning as optimization</vt:lpstr>
      <vt:lpstr>Machine learning as optimization</vt:lpstr>
      <vt:lpstr>Supervised machine learning</vt:lpstr>
      <vt:lpstr>Supervised machine learning</vt:lpstr>
      <vt:lpstr>Supervised machine learning</vt:lpstr>
      <vt:lpstr>Overfitting and regularization</vt:lpstr>
      <vt:lpstr>Unsupervised machine learning</vt:lpstr>
      <vt:lpstr>Dimensionality reduction</vt:lpstr>
      <vt:lpstr>Autoencoders</vt:lpstr>
      <vt:lpstr>Clustering</vt:lpstr>
      <vt:lpstr>Practical issues with machine learning</vt:lpstr>
      <vt:lpstr>Practical issues with machine learning</vt:lpstr>
      <vt:lpstr>Societal issues with machine learning</vt:lpstr>
      <vt:lpstr>Practical advice (July 2023)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87</cp:revision>
  <dcterms:created xsi:type="dcterms:W3CDTF">2020-06-05T13:14:31Z</dcterms:created>
  <dcterms:modified xsi:type="dcterms:W3CDTF">2023-07-09T13:19:49Z</dcterms:modified>
</cp:coreProperties>
</file>